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4630400" cy="8229600"/>
  <p:notesSz cx="8229600" cy="14630400"/>
  <p:embeddedFontLst>
    <p:embeddedFont>
      <p:font typeface="Lato"/>
      <p:regular r:id="rId23"/>
    </p:embeddedFont>
    <p:embeddedFont>
      <p:font typeface="Lato"/>
      <p:regular r:id="rId24"/>
    </p:embeddedFont>
    <p:embeddedFont>
      <p:font typeface="Lato"/>
      <p:regular r:id="rId25"/>
    </p:embeddedFont>
    <p:embeddedFont>
      <p:font typeface="Lato"/>
      <p:regular r:id="rId26"/>
    </p:embeddedFont>
    <p:embeddedFont>
      <p:font typeface="Lato"/>
      <p:regular r:id="rId27"/>
    </p:embeddedFont>
    <p:embeddedFont>
      <p:font typeface="Lato"/>
      <p:regular r:id="rId28"/>
    </p:embeddedFont>
    <p:embeddedFont>
      <p:font typeface="Lato"/>
      <p:regular r:id="rId29"/>
    </p:embeddedFont>
    <p:embeddedFont>
      <p:font typeface="Lato"/>
      <p:regular r:id="rId3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font" Target="fonts/font4.fntdata"/><Relationship Id="rId27" Type="http://schemas.openxmlformats.org/officeDocument/2006/relationships/font" Target="fonts/font5.fntdata"/><Relationship Id="rId28" Type="http://schemas.openxmlformats.org/officeDocument/2006/relationships/font" Target="fonts/font6.fntdata"/><Relationship Id="rId29" Type="http://schemas.openxmlformats.org/officeDocument/2006/relationships/font" Target="fonts/font7.fntdata"/><Relationship Id="rId30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1-1.png>
</file>

<file path=ppt/media/image-12-1.png>
</file>

<file path=ppt/media/image-12-2.png>
</file>

<file path=ppt/media/image-12-3.png>
</file>

<file path=ppt/media/image-12-4.png>
</file>

<file path=ppt/media/image-12-5.png>
</file>

<file path=ppt/media/image-13-1.png>
</file>

<file path=ppt/media/image-14-1.png>
</file>

<file path=ppt/media/image-14-2.png>
</file>

<file path=ppt/media/image-14-3.png>
</file>

<file path=ppt/media/image-16-1.png>
</file>

<file path=ppt/media/image-16-2.png>
</file>

<file path=ppt/media/image-16-3.png>
</file>

<file path=ppt/media/image-16-4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4" Type="http://schemas.openxmlformats.org/officeDocument/2006/relationships/image" Target="../media/image-12-4.png"/><Relationship Id="rId5" Type="http://schemas.openxmlformats.org/officeDocument/2006/relationships/image" Target="../media/image-12-5.png"/><Relationship Id="rId6" Type="http://schemas.openxmlformats.org/officeDocument/2006/relationships/slideLayout" Target="../slideLayouts/slideLayout13.xml"/><Relationship Id="rId7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image" Target="../media/image-14-3.png"/><Relationship Id="rId4" Type="http://schemas.openxmlformats.org/officeDocument/2006/relationships/slideLayout" Target="../slideLayouts/slideLayout15.xml"/><Relationship Id="rId5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image" Target="../media/image-16-3.png"/><Relationship Id="rId4" Type="http://schemas.openxmlformats.org/officeDocument/2006/relationships/image" Target="../media/image-16-4.png"/><Relationship Id="rId5" Type="http://schemas.openxmlformats.org/officeDocument/2006/relationships/slideLayout" Target="../slideLayouts/slideLayout17.xml"/><Relationship Id="rId6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820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Golden Grain Bakery: Business Performance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485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Strategic Analysis &amp; Recommendations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Priya Govindarajan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846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$185.07M Revenue | 96.42M Units | 389 Customers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8764" y="462558"/>
            <a:ext cx="6861691" cy="525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Customer Overlap: A Strategic Asset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8764" y="1324570"/>
            <a:ext cx="9977557" cy="5388769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446258" y="6743819"/>
            <a:ext cx="168116" cy="168116"/>
          </a:xfrm>
          <a:prstGeom prst="roundRect">
            <a:avLst>
              <a:gd name="adj" fmla="val 10878"/>
            </a:avLst>
          </a:prstGeom>
          <a:solidFill>
            <a:srgbClr val="282824"/>
          </a:solidFill>
          <a:ln/>
        </p:spPr>
      </p:sp>
      <p:sp>
        <p:nvSpPr>
          <p:cNvPr id="5" name="Text 2"/>
          <p:cNvSpPr/>
          <p:nvPr/>
        </p:nvSpPr>
        <p:spPr>
          <a:xfrm>
            <a:off x="2675334" y="6743819"/>
            <a:ext cx="1137642" cy="168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Division A Only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4896803" y="6743819"/>
            <a:ext cx="168116" cy="168116"/>
          </a:xfrm>
          <a:prstGeom prst="roundRect">
            <a:avLst>
              <a:gd name="adj" fmla="val 10878"/>
            </a:avLst>
          </a:prstGeom>
          <a:solidFill>
            <a:srgbClr val="626259"/>
          </a:solidFill>
          <a:ln/>
        </p:spPr>
      </p:sp>
      <p:sp>
        <p:nvSpPr>
          <p:cNvPr id="7" name="Text 4"/>
          <p:cNvSpPr/>
          <p:nvPr/>
        </p:nvSpPr>
        <p:spPr>
          <a:xfrm>
            <a:off x="5125879" y="6743819"/>
            <a:ext cx="1132165" cy="168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Division B Only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7341989" y="6743819"/>
            <a:ext cx="168116" cy="168116"/>
          </a:xfrm>
          <a:prstGeom prst="roundRect">
            <a:avLst>
              <a:gd name="adj" fmla="val 10878"/>
            </a:avLst>
          </a:prstGeom>
          <a:solidFill>
            <a:srgbClr val="9A9A8F"/>
          </a:solidFill>
          <a:ln/>
        </p:spPr>
      </p:sp>
      <p:sp>
        <p:nvSpPr>
          <p:cNvPr id="9" name="Text 6"/>
          <p:cNvSpPr/>
          <p:nvPr/>
        </p:nvSpPr>
        <p:spPr>
          <a:xfrm>
            <a:off x="7571065" y="6743819"/>
            <a:ext cx="1065609" cy="168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Both Divisions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588764" y="7101126"/>
            <a:ext cx="13452872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56 customers (14.4%) purchase from both divisions, generating 22.03% of total revenue.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588764" y="7559397"/>
            <a:ext cx="13452872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280 customers exclusive to Division A, 53 exclusive to Division B.</a:t>
            </a:r>
            <a:endParaRPr lang="en-US" sz="13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961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Sales Performance: 2018-2020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2497336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CBC5B8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2992398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27524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7" name="Text 4"/>
          <p:cNvSpPr/>
          <p:nvPr/>
        </p:nvSpPr>
        <p:spPr>
          <a:xfrm>
            <a:off x="6365260" y="279499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724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2018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3214568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Exceptional growth with $60M revenue increase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4526161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42862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2" name="Text 9"/>
          <p:cNvSpPr/>
          <p:nvPr/>
        </p:nvSpPr>
        <p:spPr>
          <a:xfrm>
            <a:off x="6365260" y="432875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42579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2019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4748332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Growth stabilization with modest gains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605992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58200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7" name="Text 14"/>
          <p:cNvSpPr/>
          <p:nvPr/>
        </p:nvSpPr>
        <p:spPr>
          <a:xfrm>
            <a:off x="6365260" y="586251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5791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2020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6282095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Significant $40M decline (-20% YoY) due to COVID-19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6280190" y="712696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Overall: $20M net positive variance over the three-year period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2565" y="730210"/>
            <a:ext cx="7651671" cy="1332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2021 Forecast: Ambitious Recovery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2565" y="2382560"/>
            <a:ext cx="1065967" cy="12792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18333" y="2595682"/>
            <a:ext cx="2702481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Exceeds Pre-Pandemic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618333" y="3056573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2021 projection significantly exceeds pre-pandemic performance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565" y="3661767"/>
            <a:ext cx="1065967" cy="12792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18333" y="3874889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Accelerated Growth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618333" y="4335780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Forecast assumes accelerated growth, not just recovery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2565" y="4940975"/>
            <a:ext cx="1065967" cy="12792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18333" y="5154097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Validation Required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618333" y="5614988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 growth drivers require validation and tracking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2565" y="6220182"/>
            <a:ext cx="1065967" cy="12792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18333" y="6433304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Milestone Metrics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7618333" y="6894195"/>
            <a:ext cx="626590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Progress indicators needed to monitor recovery</a:t>
            </a:r>
            <a:endParaRPr lang="en-US" sz="16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9709" y="417076"/>
            <a:ext cx="3783806" cy="472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Strategic Priorities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529709" y="1192530"/>
            <a:ext cx="8084582" cy="499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3201948" y="1881068"/>
            <a:ext cx="2740104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Division B Restaurant Expansion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529709" y="2208252"/>
            <a:ext cx="808458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phased approach to increase restaurant penetration from 10% to 30%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529709" y="2979896"/>
            <a:ext cx="8084582" cy="499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3900" dirty="0"/>
          </a:p>
        </p:txBody>
      </p:sp>
      <p:sp>
        <p:nvSpPr>
          <p:cNvPr id="8" name="Text 5"/>
          <p:cNvSpPr/>
          <p:nvPr/>
        </p:nvSpPr>
        <p:spPr>
          <a:xfrm>
            <a:off x="3085862" y="3668435"/>
            <a:ext cx="2972157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Cross-Division Knowledge Transfer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529709" y="3995618"/>
            <a:ext cx="808458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Apply Division A's channel strategy expertise to Division B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529709" y="4767263"/>
            <a:ext cx="8084582" cy="499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3900" dirty="0"/>
          </a:p>
        </p:txBody>
      </p:sp>
      <p:sp>
        <p:nvSpPr>
          <p:cNvPr id="11" name="Text 8"/>
          <p:cNvSpPr/>
          <p:nvPr/>
        </p:nvSpPr>
        <p:spPr>
          <a:xfrm>
            <a:off x="3583067" y="5455801"/>
            <a:ext cx="1977747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Customer Cross-Selling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529709" y="5782985"/>
            <a:ext cx="808458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Target Division A-only customers for Division B products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529709" y="6554629"/>
            <a:ext cx="8084582" cy="499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00"/>
              </a:lnSpc>
              <a:buNone/>
            </a:pPr>
            <a:r>
              <a:rPr lang="en-US" sz="3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3900" dirty="0"/>
          </a:p>
        </p:txBody>
      </p:sp>
      <p:sp>
        <p:nvSpPr>
          <p:cNvPr id="14" name="Text 11"/>
          <p:cNvSpPr/>
          <p:nvPr/>
        </p:nvSpPr>
        <p:spPr>
          <a:xfrm>
            <a:off x="3626048" y="7243167"/>
            <a:ext cx="1891903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Pricing Discipline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529709" y="7570351"/>
            <a:ext cx="808458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Standardize pricing approach across both divisions</a:t>
            </a:r>
            <a:endParaRPr lang="en-US" sz="11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8446"/>
            <a:ext cx="79246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Modernizing Data Architecture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060853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67688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287667"/>
            <a:ext cx="2597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Power BI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2778085"/>
            <a:ext cx="25973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Reporting and dashboards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380899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CBC5B8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424476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387858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651290"/>
            <a:ext cx="39213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Azure Data Factory or Fivetran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141708"/>
            <a:ext cx="39213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Automated data integration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4744522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CBC5B8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4788098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24220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014913"/>
            <a:ext cx="43086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Azure SQL Database or Snowflake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505331"/>
            <a:ext cx="430863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Central data warehouse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3501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Current State: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Three disconnected data sources (SQL Server, SaaS budgeting app, Excel)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696825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 Benefits: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Automation, reliability, consistency, and scalability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0095" y="597218"/>
            <a:ext cx="54293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Path Forward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60095" y="1710214"/>
            <a:ext cx="1638776" cy="1251347"/>
          </a:xfrm>
          <a:prstGeom prst="roundRect">
            <a:avLst>
              <a:gd name="adj" fmla="val 2603"/>
            </a:avLst>
          </a:prstGeom>
          <a:solidFill>
            <a:srgbClr val="E5DFD2"/>
          </a:solidFill>
          <a:ln/>
        </p:spPr>
      </p:sp>
      <p:sp>
        <p:nvSpPr>
          <p:cNvPr id="4" name="Text 2"/>
          <p:cNvSpPr/>
          <p:nvPr/>
        </p:nvSpPr>
        <p:spPr>
          <a:xfrm>
            <a:off x="1426726" y="2145030"/>
            <a:ext cx="305395" cy="381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2616041" y="192738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Phase 1 (Q2 2025)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2616041" y="2396966"/>
            <a:ext cx="3487222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integration and standardization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2507456" y="2946321"/>
            <a:ext cx="11254264" cy="15240"/>
          </a:xfrm>
          <a:prstGeom prst="roundRect">
            <a:avLst>
              <a:gd name="adj" fmla="val 213755"/>
            </a:avLst>
          </a:prstGeom>
          <a:solidFill>
            <a:srgbClr val="CBC5B8"/>
          </a:solidFill>
          <a:ln/>
        </p:spPr>
      </p:sp>
      <p:sp>
        <p:nvSpPr>
          <p:cNvPr id="8" name="Shape 6"/>
          <p:cNvSpPr/>
          <p:nvPr/>
        </p:nvSpPr>
        <p:spPr>
          <a:xfrm>
            <a:off x="760095" y="3070146"/>
            <a:ext cx="3277553" cy="1251347"/>
          </a:xfrm>
          <a:prstGeom prst="roundRect">
            <a:avLst>
              <a:gd name="adj" fmla="val 2603"/>
            </a:avLst>
          </a:prstGeom>
          <a:solidFill>
            <a:srgbClr val="E5DFD2"/>
          </a:solidFill>
          <a:ln/>
        </p:spPr>
      </p:sp>
      <p:sp>
        <p:nvSpPr>
          <p:cNvPr id="9" name="Text 7"/>
          <p:cNvSpPr/>
          <p:nvPr/>
        </p:nvSpPr>
        <p:spPr>
          <a:xfrm>
            <a:off x="2246114" y="3504962"/>
            <a:ext cx="305395" cy="381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4254818" y="3287316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Phase 2 (Q3 2025)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4254818" y="3756898"/>
            <a:ext cx="3790117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Division B restaurant channel expansion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4146233" y="4306253"/>
            <a:ext cx="9615488" cy="15240"/>
          </a:xfrm>
          <a:prstGeom prst="roundRect">
            <a:avLst>
              <a:gd name="adj" fmla="val 213755"/>
            </a:avLst>
          </a:prstGeom>
          <a:solidFill>
            <a:srgbClr val="CBC5B8"/>
          </a:solidFill>
          <a:ln/>
        </p:spPr>
      </p:sp>
      <p:sp>
        <p:nvSpPr>
          <p:cNvPr id="13" name="Shape 11"/>
          <p:cNvSpPr/>
          <p:nvPr/>
        </p:nvSpPr>
        <p:spPr>
          <a:xfrm>
            <a:off x="760095" y="4430078"/>
            <a:ext cx="4916329" cy="1251347"/>
          </a:xfrm>
          <a:prstGeom prst="roundRect">
            <a:avLst>
              <a:gd name="adj" fmla="val 2603"/>
            </a:avLst>
          </a:prstGeom>
          <a:solidFill>
            <a:srgbClr val="E5DFD2"/>
          </a:solidFill>
          <a:ln/>
        </p:spPr>
      </p:sp>
      <p:sp>
        <p:nvSpPr>
          <p:cNvPr id="14" name="Text 12"/>
          <p:cNvSpPr/>
          <p:nvPr/>
        </p:nvSpPr>
        <p:spPr>
          <a:xfrm>
            <a:off x="3065502" y="4864894"/>
            <a:ext cx="305395" cy="381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5893594" y="4647248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Phase 3 (Q4 2025)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5893594" y="5116830"/>
            <a:ext cx="4525447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Cross-division product strategy implementation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5785009" y="5666184"/>
            <a:ext cx="7976711" cy="15240"/>
          </a:xfrm>
          <a:prstGeom prst="roundRect">
            <a:avLst>
              <a:gd name="adj" fmla="val 213755"/>
            </a:avLst>
          </a:prstGeom>
          <a:solidFill>
            <a:srgbClr val="CBC5B8"/>
          </a:solidFill>
          <a:ln/>
        </p:spPr>
      </p:sp>
      <p:sp>
        <p:nvSpPr>
          <p:cNvPr id="18" name="Shape 16"/>
          <p:cNvSpPr/>
          <p:nvPr/>
        </p:nvSpPr>
        <p:spPr>
          <a:xfrm>
            <a:off x="760095" y="5790009"/>
            <a:ext cx="6555105" cy="1251347"/>
          </a:xfrm>
          <a:prstGeom prst="roundRect">
            <a:avLst>
              <a:gd name="adj" fmla="val 2603"/>
            </a:avLst>
          </a:prstGeom>
          <a:solidFill>
            <a:srgbClr val="E5DFD2"/>
          </a:solidFill>
          <a:ln/>
        </p:spPr>
      </p:sp>
      <p:sp>
        <p:nvSpPr>
          <p:cNvPr id="19" name="Text 17"/>
          <p:cNvSpPr/>
          <p:nvPr/>
        </p:nvSpPr>
        <p:spPr>
          <a:xfrm>
            <a:off x="3884890" y="6224826"/>
            <a:ext cx="305395" cy="381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7532370" y="6007179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Phase 4 (Q1 2026)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7532370" y="6476762"/>
            <a:ext cx="3494127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overlap strategy execution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760095" y="7285673"/>
            <a:ext cx="131102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Expected Outcome: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15% revenue growth by end of 2026</a:t>
            </a:r>
            <a:endParaRPr lang="en-US" sz="17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69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Discussion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09749" y="3315295"/>
            <a:ext cx="1666637" cy="907256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7838" y="3315295"/>
            <a:ext cx="1666637" cy="907256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5926" y="3315295"/>
            <a:ext cx="1666637" cy="907256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4014" y="3315295"/>
            <a:ext cx="1666637" cy="907256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793790" y="46236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 questions for consideration</a:t>
            </a:r>
            <a:endParaRPr lang="en-US" sz="1750" dirty="0"/>
          </a:p>
        </p:txBody>
      </p:sp>
      <p:sp>
        <p:nvSpPr>
          <p:cNvPr id="8" name="Text 2"/>
          <p:cNvSpPr/>
          <p:nvPr/>
        </p:nvSpPr>
        <p:spPr>
          <a:xfrm>
            <a:off x="793790" y="52417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Immediate next steps</a:t>
            </a:r>
            <a:endParaRPr lang="en-US" sz="1750" dirty="0"/>
          </a:p>
        </p:txBody>
      </p:sp>
      <p:sp>
        <p:nvSpPr>
          <p:cNvPr id="9" name="Text 3"/>
          <p:cNvSpPr/>
          <p:nvPr/>
        </p:nvSpPr>
        <p:spPr>
          <a:xfrm>
            <a:off x="793790" y="58597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Priya Govindarajan, Analytics Consultant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736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Executive Summary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849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4" name="Text 2"/>
          <p:cNvSpPr/>
          <p:nvPr/>
        </p:nvSpPr>
        <p:spPr>
          <a:xfrm>
            <a:off x="878860" y="322742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184922"/>
            <a:ext cx="29110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Company Performance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675340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$185.07M revenue, 3.2% growth, 96.42M units across 27 products, 389 customers, $475K avg. lifetime value.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667" y="31849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8" name="Text 6"/>
          <p:cNvSpPr/>
          <p:nvPr/>
        </p:nvSpPr>
        <p:spPr>
          <a:xfrm>
            <a:off x="7513737" y="322742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65783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Division Overview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65783" y="3675340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Division A: 60% restaurant, 40% grocery. Division B: 78% grocery, 22% restaurant.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88311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2" name="Text 10"/>
          <p:cNvSpPr/>
          <p:nvPr/>
        </p:nvSpPr>
        <p:spPr>
          <a:xfrm>
            <a:off x="878860" y="492561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48831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Insights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373529"/>
            <a:ext cx="56709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Division B declining 8.7% due to grocery competition. $40.7M (22%) revenue from customer overlap, 35% higher margins.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488311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6" name="Text 14"/>
          <p:cNvSpPr/>
          <p:nvPr/>
        </p:nvSpPr>
        <p:spPr>
          <a:xfrm>
            <a:off x="7513737" y="492561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65783" y="48831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Strategic Direction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65783" y="5373529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Expand Division B's restaurant presence 15% in 18 months, leverage cross-selling to increase retention 12%.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17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Takeaways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974175"/>
            <a:ext cx="1134070" cy="13608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68022" y="2200989"/>
            <a:ext cx="37470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Replicate Division A's Success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268022" y="2691408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Division A provides a proven model. Division B can emulate its channel distribution.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335060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68022" y="3561874"/>
            <a:ext cx="38463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Sales Performance Monitoring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268022" y="4052292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Track 2021 projections carefully. Validate recovery assumptions at each milestone.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95944"/>
            <a:ext cx="1134070" cy="13608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68022" y="4922758"/>
            <a:ext cx="35369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Architecture Priorities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268022" y="5413177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Centralize data sources through Azure. Ensure consistent data for better analysis.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056828"/>
            <a:ext cx="1134070" cy="13608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68022" y="6283643"/>
            <a:ext cx="43098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Phased Implementation Approach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2268022" y="6774061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Expand restaurants and standardize prices first. Then align products and convert customers.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1049" y="605790"/>
            <a:ext cx="5507474" cy="688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Company Structure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1049" y="1734741"/>
            <a:ext cx="6195298" cy="382893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71049" y="5838944"/>
            <a:ext cx="2753678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Division A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71049" y="6315313"/>
            <a:ext cx="637889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Broad geographic footprint across U.S. and Canada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71049" y="6799898"/>
            <a:ext cx="637889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Specializes in crackers and cookies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71049" y="7284482"/>
            <a:ext cx="637889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Balanced channel strategy (restaurants and grocery)</a:t>
            </a:r>
            <a:endParaRPr lang="en-US" sz="17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340" y="1734741"/>
            <a:ext cx="6195417" cy="382905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0340" y="5839063"/>
            <a:ext cx="2753678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Division B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7480340" y="6315432"/>
            <a:ext cx="637901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Concentrated in southern/western U.S. and Puerto Rico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7480340" y="6800017"/>
            <a:ext cx="637901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Specializes in crisps and muffins</a:t>
            </a:r>
            <a:endParaRPr lang="en-US" sz="1700" dirty="0"/>
          </a:p>
        </p:txBody>
      </p:sp>
      <p:sp>
        <p:nvSpPr>
          <p:cNvPr id="12" name="Text 8"/>
          <p:cNvSpPr/>
          <p:nvPr/>
        </p:nvSpPr>
        <p:spPr>
          <a:xfrm>
            <a:off x="7480340" y="7284601"/>
            <a:ext cx="637901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Primary focus on grocery channel (90% of revenue)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6149935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Performance at a Glance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7241" y="4723686"/>
            <a:ext cx="506135" cy="506135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871538" y="4765834"/>
            <a:ext cx="337423" cy="421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18285" y="4723686"/>
            <a:ext cx="303514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Strong Market Presence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8285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$185.07M total revenue with diversified product portfolio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7714" y="4723686"/>
            <a:ext cx="506135" cy="506135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9" name="Text 6"/>
          <p:cNvSpPr/>
          <p:nvPr/>
        </p:nvSpPr>
        <p:spPr>
          <a:xfrm>
            <a:off x="7512010" y="4765834"/>
            <a:ext cx="337423" cy="421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58758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Division Performance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58758" y="5210056"/>
            <a:ext cx="5684520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Division A shows growth while Division B faces challenges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7241" y="640758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3" name="Text 10"/>
          <p:cNvSpPr/>
          <p:nvPr/>
        </p:nvSpPr>
        <p:spPr>
          <a:xfrm>
            <a:off x="871538" y="6449735"/>
            <a:ext cx="337423" cy="421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18285" y="640758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Customer Overlap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8285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14.4% of customers purchase from both divisions, generating 22% of revenue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7714" y="640758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7" name="Text 14"/>
          <p:cNvSpPr/>
          <p:nvPr/>
        </p:nvSpPr>
        <p:spPr>
          <a:xfrm>
            <a:off x="7512010" y="6449735"/>
            <a:ext cx="337423" cy="421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58758" y="640758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COVID-19 Impact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58758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2020 performance down 20% with ambitious recovery targets for 2021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711" y="904042"/>
            <a:ext cx="7115651" cy="654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Division A: Strategic Strengths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2711" y="1872258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942023" y="2081570"/>
            <a:ext cx="3145274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Balanced Channel Strategy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42023" y="2534245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60% restaurants, 40% grocery – optimal market coverage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32711" y="3287911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942023" y="3497223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Product Leadership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42023" y="3949898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Dominates in crackers (10M+ boxes) with strong cookies position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2711" y="4703564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E5DFD2"/>
          </a:solidFill>
          <a:ln/>
        </p:spPr>
      </p:sp>
      <p:sp>
        <p:nvSpPr>
          <p:cNvPr id="11" name="Text 8"/>
          <p:cNvSpPr/>
          <p:nvPr/>
        </p:nvSpPr>
        <p:spPr>
          <a:xfrm>
            <a:off x="942023" y="4912876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Strategic Alignment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42023" y="5365552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Branded products in restaurants, PL focus in grocery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32711" y="6119217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E5DFD2"/>
          </a:solidFill>
          <a:ln/>
        </p:spPr>
      </p:sp>
      <p:sp>
        <p:nvSpPr>
          <p:cNvPr id="14" name="Text 11"/>
          <p:cNvSpPr/>
          <p:nvPr/>
        </p:nvSpPr>
        <p:spPr>
          <a:xfrm>
            <a:off x="942023" y="6328529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Pricing Consistency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942023" y="6781205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Stable pricing builds customer trust and forecasting reliability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4260" y="917258"/>
            <a:ext cx="7628573" cy="664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Division A: Market Performance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60" y="1900714"/>
            <a:ext cx="531614" cy="5316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4260" y="2644973"/>
            <a:ext cx="2339102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Upward Trajectory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4260" y="3104793"/>
            <a:ext cx="2339102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Consistent revenue growth over time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330" y="1900714"/>
            <a:ext cx="531614" cy="5316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02330" y="2644973"/>
            <a:ext cx="2339221" cy="6646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Restaurant Strength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3402330" y="3437096"/>
            <a:ext cx="2339221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Higher volumes despite equal customer distribution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519" y="1900714"/>
            <a:ext cx="531614" cy="5316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60519" y="2644973"/>
            <a:ext cx="2339221" cy="6646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Premium Positioning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060519" y="3437096"/>
            <a:ext cx="23392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Branded bread products command higher margins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260" y="5095518"/>
            <a:ext cx="531614" cy="5316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4260" y="5839778"/>
            <a:ext cx="2339102" cy="6646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Geographic Advantage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744260" y="6631900"/>
            <a:ext cx="2339102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Spans multiple U.S. states and Canada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7142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Division B: Current Challenges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152406" y="2861548"/>
            <a:ext cx="35400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Channel Concentration Risk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90% revenue from grocery despite restaurants being higher-margin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015633" y="335399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Scale Disadvantage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533418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1M total units vs. Division A's 14M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275201" y="335399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495568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Limited Geographic Reach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98598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Concentrated in select regions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275201" y="561355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1545669" y="5314117"/>
            <a:ext cx="31468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Declining Revenue Trend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Requires immediate strategic intervention</a:t>
            </a:r>
            <a:endParaRPr lang="en-US" sz="17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015633" y="561355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8402360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Division B: Growth Opportunities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7241" y="5482947"/>
            <a:ext cx="3010853" cy="224909"/>
          </a:xfrm>
          <a:prstGeom prst="roundRect">
            <a:avLst>
              <a:gd name="adj" fmla="val 15003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787241" y="6045279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Restaurant Expansion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87241" y="6531650"/>
            <a:ext cx="3010853" cy="1079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50% gap between current (10%) and company average (60%)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135517" y="5145524"/>
            <a:ext cx="3010972" cy="224909"/>
          </a:xfrm>
          <a:prstGeom prst="roundRect">
            <a:avLst>
              <a:gd name="adj" fmla="val 15003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4135517" y="5707856"/>
            <a:ext cx="2821067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Product Specialization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135517" y="6194227"/>
            <a:ext cx="3010972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Strong expertise in crisps and muffins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83912" y="4808101"/>
            <a:ext cx="3010853" cy="224909"/>
          </a:xfrm>
          <a:prstGeom prst="roundRect">
            <a:avLst>
              <a:gd name="adj" fmla="val 15003"/>
            </a:avLst>
          </a:prstGeom>
          <a:solidFill>
            <a:srgbClr val="E5DFD2"/>
          </a:solidFill>
          <a:ln/>
        </p:spPr>
      </p:sp>
      <p:sp>
        <p:nvSpPr>
          <p:cNvPr id="11" name="Text 8"/>
          <p:cNvSpPr/>
          <p:nvPr/>
        </p:nvSpPr>
        <p:spPr>
          <a:xfrm>
            <a:off x="7483912" y="5370433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Premium PL Strategy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83912" y="5856803"/>
            <a:ext cx="3010853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Unique premium positioning for PL crisps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832187" y="4470678"/>
            <a:ext cx="3010972" cy="224909"/>
          </a:xfrm>
          <a:prstGeom prst="roundRect">
            <a:avLst>
              <a:gd name="adj" fmla="val 15003"/>
            </a:avLst>
          </a:prstGeom>
          <a:solidFill>
            <a:srgbClr val="E5DFD2"/>
          </a:solidFill>
          <a:ln/>
        </p:spPr>
      </p:sp>
      <p:sp>
        <p:nvSpPr>
          <p:cNvPr id="14" name="Text 11"/>
          <p:cNvSpPr/>
          <p:nvPr/>
        </p:nvSpPr>
        <p:spPr>
          <a:xfrm>
            <a:off x="10832187" y="5033010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Portfolio Expansion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832187" y="5519380"/>
            <a:ext cx="3010972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Potential to leverage Division A best practices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2025-03-07T00:52:33Z</dcterms:created>
  <dcterms:modified xsi:type="dcterms:W3CDTF">2025-03-07T00:52:33Z</dcterms:modified>
</cp:coreProperties>
</file>